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embeddedFontLst>
    <p:embeddedFont>
      <p:font typeface="Raleway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6912D34-FA3E-408E-A33C-10C17023CF2F}">
  <a:tblStyle styleId="{D6912D34-FA3E-408E-A33C-10C17023CF2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italic.fntdata"/><Relationship Id="rId22" Type="http://schemas.openxmlformats.org/officeDocument/2006/relationships/font" Target="fonts/Lato-regular.fntdata"/><Relationship Id="rId21" Type="http://schemas.openxmlformats.org/officeDocument/2006/relationships/font" Target="fonts/Raleway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5" Type="http://schemas.openxmlformats.org/officeDocument/2006/relationships/font" Target="fonts/Lato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Raleway-bold.fntdata"/><Relationship Id="rId18" Type="http://schemas.openxmlformats.org/officeDocument/2006/relationships/font" Target="fonts/Raleway-regular.fntdata"/></Relationships>
</file>

<file path=ppt/media/image1.jp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e22f200e8f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e22f200e8f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e22f200e8f_1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e22f200e8f_1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e1caa4dd5c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e1caa4dd5c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e1caa4dd5c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e1caa4dd5c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</a:rPr>
              <a:t>Elsinga, Boudewijn, and Wilfried GJHM van Sark. "Short-term peer-to-peer solar forecasting in a network of photovoltaic systems." </a:t>
            </a:r>
            <a:r>
              <a:rPr i="1" lang="en" sz="1000">
                <a:solidFill>
                  <a:srgbClr val="222222"/>
                </a:solidFill>
                <a:highlight>
                  <a:srgbClr val="FFFFFF"/>
                </a:highlight>
              </a:rPr>
              <a:t>Applied Energy</a:t>
            </a: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</a:rPr>
              <a:t> 206 (2017): 1464-1483.</a:t>
            </a:r>
            <a:endParaRPr sz="10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777777"/>
                </a:solidFill>
                <a:highlight>
                  <a:srgbClr val="FFFFFF"/>
                </a:highlight>
              </a:rPr>
              <a:t>APA</a:t>
            </a:r>
            <a:endParaRPr sz="1000">
              <a:solidFill>
                <a:srgbClr val="777777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e1caa4dd5c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e1caa4dd5c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e1ed1f20a4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e1ed1f20a4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e1caa4dd5c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e1caa4dd5c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e22f200e8f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e22f200e8f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e209b804e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e209b804e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e22f200e8f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e22f200e8f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1016650" y="1322450"/>
            <a:ext cx="7688100" cy="324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Energy Climate Hackathon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55"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676775" y="3776450"/>
            <a:ext cx="88641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b="1" lang="en" sz="1595">
                <a:solidFill>
                  <a:schemeClr val="lt1"/>
                </a:solidFill>
                <a:highlight>
                  <a:schemeClr val="dk2"/>
                </a:highlight>
                <a:latin typeface="Arial"/>
                <a:ea typeface="Arial"/>
                <a:cs typeface="Arial"/>
                <a:sym typeface="Arial"/>
              </a:rPr>
              <a:t>Members: Carl Haines, Liang Guo, Maomao Hu, Evandro Cardozo, Nikolaus Houben</a:t>
            </a:r>
            <a:endParaRPr b="1" sz="1595">
              <a:solidFill>
                <a:schemeClr val="lt1"/>
              </a:solidFill>
              <a:highlight>
                <a:schemeClr val="dk2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b="1" lang="en" sz="1595">
                <a:solidFill>
                  <a:schemeClr val="lt1"/>
                </a:solidFill>
                <a:highlight>
                  <a:schemeClr val="dk2"/>
                </a:highlight>
                <a:latin typeface="Arial"/>
                <a:ea typeface="Arial"/>
                <a:cs typeface="Arial"/>
                <a:sym typeface="Arial"/>
              </a:rPr>
              <a:t>C</a:t>
            </a:r>
            <a:r>
              <a:rPr b="1" lang="en" sz="1595">
                <a:solidFill>
                  <a:schemeClr val="lt1"/>
                </a:solidFill>
                <a:highlight>
                  <a:schemeClr val="dk2"/>
                </a:highlight>
                <a:latin typeface="Arial"/>
                <a:ea typeface="Arial"/>
                <a:cs typeface="Arial"/>
                <a:sym typeface="Arial"/>
              </a:rPr>
              <a:t>ontact address: houben@eeg.tuwien.ac.at</a:t>
            </a:r>
            <a:endParaRPr b="1" sz="1595">
              <a:solidFill>
                <a:schemeClr val="lt1"/>
              </a:solidFill>
              <a:highlight>
                <a:schemeClr val="dk2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13"/>
          <p:cNvSpPr txBox="1"/>
          <p:nvPr/>
        </p:nvSpPr>
        <p:spPr>
          <a:xfrm>
            <a:off x="729450" y="2063375"/>
            <a:ext cx="8079900" cy="13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55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Group 9: </a:t>
            </a:r>
            <a:endParaRPr b="1" sz="2555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55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PV Output Forecasting using Smart Meter Data of nearby PVs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 &amp; Discussion</a:t>
            </a:r>
            <a:endParaRPr/>
          </a:p>
        </p:txBody>
      </p:sp>
      <p:sp>
        <p:nvSpPr>
          <p:cNvPr id="152" name="Google Shape;152;p22"/>
          <p:cNvSpPr txBox="1"/>
          <p:nvPr>
            <p:ph idx="1" type="body"/>
          </p:nvPr>
        </p:nvSpPr>
        <p:spPr>
          <a:xfrm>
            <a:off x="729450" y="2015950"/>
            <a:ext cx="7688700" cy="29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30 minute intervals of data</a:t>
            </a:r>
            <a:endParaRPr sz="18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Little volatility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Could not test lag selection algorithm (av wind speed = 9 m/s -&gt; 16km cloud move per 30 minutes)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Too few peripheral systems:</a:t>
            </a:r>
            <a:endParaRPr sz="16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Limited the availability of data as only wind from two directions could be regarded (1/80 of the data)</a:t>
            </a:r>
            <a:endParaRPr sz="14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 sz="1600"/>
              <a:t>The issue of using lags as features:</a:t>
            </a:r>
            <a:endParaRPr b="1" sz="16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 sz="1400"/>
              <a:t>Limited forecast horizon -&gt; after a while you are using forecasted values as lags -&gt; error propagation</a:t>
            </a:r>
            <a:endParaRPr b="1" sz="1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3"/>
          <p:cNvSpPr txBox="1"/>
          <p:nvPr/>
        </p:nvSpPr>
        <p:spPr>
          <a:xfrm>
            <a:off x="1148775" y="2023450"/>
            <a:ext cx="73314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>
                <a:latin typeface="Comic Sans MS"/>
                <a:ea typeface="Comic Sans MS"/>
                <a:cs typeface="Comic Sans MS"/>
                <a:sym typeface="Comic Sans MS"/>
              </a:rPr>
              <a:t>Thanks! Any Questions?</a:t>
            </a:r>
            <a:endParaRPr sz="45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94" name="Google Shape;94;p14"/>
          <p:cNvSpPr txBox="1"/>
          <p:nvPr>
            <p:ph idx="1" type="body"/>
          </p:nvPr>
        </p:nvSpPr>
        <p:spPr>
          <a:xfrm>
            <a:off x="443700" y="2078875"/>
            <a:ext cx="84147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More accurate very short-term forecasting (“now-casting”) techniques are needed for the integration of decentralised energy assets, e.g. </a:t>
            </a:r>
            <a:r>
              <a:rPr b="1" lang="en" sz="1500"/>
              <a:t>PV systems</a:t>
            </a:r>
            <a:r>
              <a:rPr lang="en" sz="1500"/>
              <a:t>, EVs, batteries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Two major reasons: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Arbitrage opportunity of microgrids and aggregators (via Power-to-X technology)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Provide ancillary services for grid operators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Common methods for very short-term forecasting include: Persistence, LSTM, SARIMA, etc</a:t>
            </a:r>
            <a:endParaRPr sz="15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type="title"/>
          </p:nvPr>
        </p:nvSpPr>
        <p:spPr>
          <a:xfrm>
            <a:off x="729450" y="1318650"/>
            <a:ext cx="19971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Idea</a:t>
            </a:r>
            <a:endParaRPr/>
          </a:p>
        </p:txBody>
      </p:sp>
      <p:pic>
        <p:nvPicPr>
          <p:cNvPr id="100" name="Google Shape;10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7150" y="1853850"/>
            <a:ext cx="4573276" cy="2304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5"/>
          <p:cNvSpPr txBox="1"/>
          <p:nvPr>
            <p:ph idx="1" type="body"/>
          </p:nvPr>
        </p:nvSpPr>
        <p:spPr>
          <a:xfrm>
            <a:off x="443700" y="2078875"/>
            <a:ext cx="39396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Peer-to-Peer Photovoltaic (PV) Forecasting (Eslinga 2017)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500"/>
              <a:t>Idea:</a:t>
            </a:r>
            <a:r>
              <a:rPr lang="en" sz="1500"/>
              <a:t> Using nearby PV generation data to improve the performance of a center system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Contribution of our project: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Machine Learning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Smart Feature Selection based on </a:t>
            </a:r>
            <a:r>
              <a:rPr b="1" lang="en" sz="1500"/>
              <a:t>wind speed /direction</a:t>
            </a:r>
            <a:r>
              <a:rPr lang="en" sz="1500"/>
              <a:t>, distance between systems, and cloud type</a:t>
            </a:r>
            <a:endParaRPr sz="15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</a:t>
            </a:r>
            <a:endParaRPr/>
          </a:p>
        </p:txBody>
      </p:sp>
      <p:sp>
        <p:nvSpPr>
          <p:cNvPr id="107" name="Google Shape;107;p16"/>
          <p:cNvSpPr txBox="1"/>
          <p:nvPr>
            <p:ph idx="1" type="body"/>
          </p:nvPr>
        </p:nvSpPr>
        <p:spPr>
          <a:xfrm>
            <a:off x="374725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PV Data: 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Meter Data [kWh] from </a:t>
            </a:r>
            <a:r>
              <a:rPr lang="en" sz="1400"/>
              <a:t>6 PV Systems in Reading, UK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30 minutes resolution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1 year (2020-2021)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Weather Data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Reading, UK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Hourly resolution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ERA 5 - wind speed, wind direction, global radiation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1 year (2020-2021)</a:t>
            </a:r>
            <a:endParaRPr sz="1400"/>
          </a:p>
        </p:txBody>
      </p:sp>
      <p:pic>
        <p:nvPicPr>
          <p:cNvPr id="108" name="Google Shape;10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08050" y="1694775"/>
            <a:ext cx="3156949" cy="2808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/>
          <p:nvPr>
            <p:ph type="title"/>
          </p:nvPr>
        </p:nvSpPr>
        <p:spPr>
          <a:xfrm>
            <a:off x="2785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PV System Sites in Reading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4" name="Google Shape;11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04550" y="1133850"/>
            <a:ext cx="4679851" cy="3910375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7"/>
          <p:cNvSpPr/>
          <p:nvPr/>
        </p:nvSpPr>
        <p:spPr>
          <a:xfrm>
            <a:off x="6181075" y="3146050"/>
            <a:ext cx="581400" cy="3054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7"/>
          <p:cNvSpPr/>
          <p:nvPr/>
        </p:nvSpPr>
        <p:spPr>
          <a:xfrm>
            <a:off x="7324075" y="4572175"/>
            <a:ext cx="581400" cy="3054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C27BA0"/>
          </a:solidFill>
          <a:ln cap="flat" cmpd="sng" w="9525">
            <a:solidFill>
              <a:srgbClr val="99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E6B8AF"/>
              </a:highlight>
            </a:endParaRPr>
          </a:p>
        </p:txBody>
      </p:sp>
      <p:sp>
        <p:nvSpPr>
          <p:cNvPr id="117" name="Google Shape;117;p17"/>
          <p:cNvSpPr/>
          <p:nvPr/>
        </p:nvSpPr>
        <p:spPr>
          <a:xfrm>
            <a:off x="4492800" y="1853850"/>
            <a:ext cx="581400" cy="3054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C27BA0"/>
          </a:solidFill>
          <a:ln cap="flat" cmpd="sng" w="9525">
            <a:solidFill>
              <a:srgbClr val="99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E6B8AF"/>
              </a:highlight>
            </a:endParaRPr>
          </a:p>
        </p:txBody>
      </p:sp>
      <p:sp>
        <p:nvSpPr>
          <p:cNvPr id="118" name="Google Shape;118;p17"/>
          <p:cNvSpPr txBox="1"/>
          <p:nvPr>
            <p:ph idx="1" type="body"/>
          </p:nvPr>
        </p:nvSpPr>
        <p:spPr>
          <a:xfrm>
            <a:off x="47850" y="2078875"/>
            <a:ext cx="54882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Centre Systems: Edith Morley Building </a:t>
            </a:r>
            <a:r>
              <a:rPr lang="en">
                <a:solidFill>
                  <a:srgbClr val="FF0000"/>
                </a:solidFill>
              </a:rPr>
              <a:t>(in red)</a:t>
            </a:r>
            <a:endParaRPr>
              <a:solidFill>
                <a:srgbClr val="FF0000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777777"/>
              </a:buClr>
              <a:buSzPts val="1300"/>
              <a:buChar char="●"/>
            </a:pPr>
            <a:r>
              <a:rPr lang="en"/>
              <a:t>Peripheral Systems: Family Home, MERL</a:t>
            </a:r>
            <a:r>
              <a:rPr lang="en">
                <a:solidFill>
                  <a:srgbClr val="777777"/>
                </a:solidFill>
              </a:rPr>
              <a:t> </a:t>
            </a:r>
            <a:r>
              <a:rPr lang="en">
                <a:solidFill>
                  <a:srgbClr val="A64D79"/>
                </a:solidFill>
              </a:rPr>
              <a:t>(in purple)</a:t>
            </a:r>
            <a:endParaRPr>
              <a:solidFill>
                <a:srgbClr val="A64D79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~ 2 km between centre and periphery system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 txBox="1"/>
          <p:nvPr>
            <p:ph type="title"/>
          </p:nvPr>
        </p:nvSpPr>
        <p:spPr>
          <a:xfrm>
            <a:off x="196050" y="1318650"/>
            <a:ext cx="42831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Workflow of the Hackathon</a:t>
            </a:r>
            <a:endParaRPr/>
          </a:p>
        </p:txBody>
      </p:sp>
      <p:sp>
        <p:nvSpPr>
          <p:cNvPr id="124" name="Google Shape;124;p18"/>
          <p:cNvSpPr txBox="1"/>
          <p:nvPr>
            <p:ph idx="1" type="body"/>
          </p:nvPr>
        </p:nvSpPr>
        <p:spPr>
          <a:xfrm>
            <a:off x="196050" y="1926475"/>
            <a:ext cx="4606800" cy="296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-321974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5881"/>
              <a:t>Collected the necessary data (PV, weather)</a:t>
            </a:r>
            <a:endParaRPr sz="5881"/>
          </a:p>
          <a:p>
            <a:pPr indent="-321974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5881"/>
              <a:t>Resample Data &amp; Merged</a:t>
            </a:r>
            <a:endParaRPr sz="5881"/>
          </a:p>
          <a:p>
            <a:pPr indent="-321974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5881"/>
              <a:t>Outlier Detection</a:t>
            </a:r>
            <a:endParaRPr sz="5881"/>
          </a:p>
          <a:p>
            <a:pPr indent="-321974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en" sz="5881"/>
              <a:t>Created Main Dataframe</a:t>
            </a:r>
            <a:endParaRPr b="1" sz="5881"/>
          </a:p>
          <a:p>
            <a:pPr indent="-321974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5881"/>
              <a:t>Selected Regression Algorithm</a:t>
            </a:r>
            <a:endParaRPr sz="5881"/>
          </a:p>
          <a:p>
            <a:pPr indent="-321974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5881"/>
              <a:t>Selected a centre station</a:t>
            </a:r>
            <a:endParaRPr sz="5881"/>
          </a:p>
          <a:p>
            <a:pPr indent="-321974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en" sz="5881"/>
              <a:t>Developed Station Selection Algorithm</a:t>
            </a:r>
            <a:endParaRPr b="1" sz="5881"/>
          </a:p>
          <a:p>
            <a:pPr indent="-321974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en" sz="5881"/>
              <a:t>Conceptualised Lag Selection Algorithm</a:t>
            </a:r>
            <a:endParaRPr b="1" sz="5881"/>
          </a:p>
          <a:p>
            <a:pPr indent="-321974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5881"/>
              <a:t>Tested &amp; Compared the performance to benchmark</a:t>
            </a:r>
            <a:endParaRPr sz="588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5" name="Google Shape;12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064125"/>
            <a:ext cx="4493150" cy="177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3089035"/>
            <a:ext cx="4493150" cy="18023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9"/>
          <p:cNvSpPr txBox="1"/>
          <p:nvPr>
            <p:ph type="title"/>
          </p:nvPr>
        </p:nvSpPr>
        <p:spPr>
          <a:xfrm>
            <a:off x="727650" y="6265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Station Selection The Approach</a:t>
            </a:r>
            <a:endParaRPr/>
          </a:p>
        </p:txBody>
      </p:sp>
      <p:pic>
        <p:nvPicPr>
          <p:cNvPr id="132" name="Google Shape;13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1351" y="1578200"/>
            <a:ext cx="5475651" cy="3652199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19"/>
          <p:cNvSpPr txBox="1"/>
          <p:nvPr>
            <p:ph idx="1" type="body"/>
          </p:nvPr>
        </p:nvSpPr>
        <p:spPr>
          <a:xfrm>
            <a:off x="432100" y="1853850"/>
            <a:ext cx="4056000" cy="28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 sz="1600"/>
              <a:t>Dummy Variables for Wind direction</a:t>
            </a:r>
            <a:endParaRPr b="1"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 sz="1600"/>
              <a:t>If:</a:t>
            </a:r>
            <a:r>
              <a:rPr lang="en" sz="1600"/>
              <a:t> Wind Direction is in line with system alignment -&gt; Dummy = 1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 sz="1600"/>
              <a:t>Else:</a:t>
            </a:r>
            <a:r>
              <a:rPr lang="en" sz="1600"/>
              <a:t> Dummy = 0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 sz="1600"/>
              <a:t>Train Different Models: </a:t>
            </a:r>
            <a:r>
              <a:rPr lang="en" sz="1600"/>
              <a:t>A model for each line of systems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 sz="1600"/>
              <a:t>When Forecasting: </a:t>
            </a:r>
            <a:r>
              <a:rPr lang="en" sz="1600"/>
              <a:t>First check wind direction forecast -&gt; choose model -&gt; forecast</a:t>
            </a:r>
            <a:endParaRPr sz="16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Models</a:t>
            </a:r>
            <a:endParaRPr/>
          </a:p>
        </p:txBody>
      </p:sp>
      <p:sp>
        <p:nvSpPr>
          <p:cNvPr id="139" name="Google Shape;139;p20"/>
          <p:cNvSpPr txBox="1"/>
          <p:nvPr>
            <p:ph idx="1" type="body"/>
          </p:nvPr>
        </p:nvSpPr>
        <p:spPr>
          <a:xfrm>
            <a:off x="516000" y="1853850"/>
            <a:ext cx="8261100" cy="28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Three Algorithms: </a:t>
            </a:r>
            <a:r>
              <a:rPr b="1" lang="en" sz="1600"/>
              <a:t>MLP,</a:t>
            </a:r>
            <a:r>
              <a:rPr lang="en" sz="1600"/>
              <a:t> Random Forest, Decision Tree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MLP (3 layers: 100/80/1, elu, mae) top-performer  in 13/15 models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Three Benchmark Models:</a:t>
            </a:r>
            <a:endParaRPr sz="16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Benchmark 1: Just One Feature ~ Solar Radiation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Benchmark 2: SSRD + 30 minute Lag from same Station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Benchmark 3:  SSRD + 30 minute Lag from other Stations</a:t>
            </a:r>
            <a:endParaRPr sz="14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Two Models:</a:t>
            </a:r>
            <a:endParaRPr sz="16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i) Blackbox model with SSRD + Lags from other stations + Wind direction + wind speed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ii) Implementation of Station Selection Algorithm</a:t>
            </a:r>
            <a:endParaRPr sz="14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1"/>
          <p:cNvSpPr txBox="1"/>
          <p:nvPr>
            <p:ph type="title"/>
          </p:nvPr>
        </p:nvSpPr>
        <p:spPr>
          <a:xfrm>
            <a:off x="727650" y="5608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~ Accuracy</a:t>
            </a:r>
            <a:endParaRPr/>
          </a:p>
        </p:txBody>
      </p:sp>
      <p:graphicFrame>
        <p:nvGraphicFramePr>
          <p:cNvPr id="145" name="Google Shape;145;p21"/>
          <p:cNvGraphicFramePr/>
          <p:nvPr/>
        </p:nvGraphicFramePr>
        <p:xfrm>
          <a:off x="952500" y="1498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{D6912D34-FA3E-408E-A33C-10C17023CF2F}</a:tableStyleId>
              </a:tblPr>
              <a:tblGrid>
                <a:gridCol w="1216100"/>
                <a:gridCol w="1216100"/>
                <a:gridCol w="1216100"/>
                <a:gridCol w="1216100"/>
                <a:gridCol w="1216100"/>
                <a:gridCol w="1216100"/>
              </a:tblGrid>
              <a:tr h="467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Station Selector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Blackbox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Benchmark 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Benchmark 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Benchmark 3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67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RMSE Skill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49%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45%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55%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45%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48%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67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MAE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0,08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0,07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0,09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0,07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0,08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146" name="Google Shape;14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51175" y="3120170"/>
            <a:ext cx="4843729" cy="20233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